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88" r:id="rId12"/>
    <p:sldId id="287" r:id="rId13"/>
    <p:sldId id="289" r:id="rId14"/>
    <p:sldId id="290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9568"/>
    <a:srgbClr val="EAEAEA"/>
    <a:srgbClr val="04C169"/>
    <a:srgbClr val="0000FF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694"/>
  </p:normalViewPr>
  <p:slideViewPr>
    <p:cSldViewPr>
      <p:cViewPr varScale="1">
        <p:scale>
          <a:sx n="64" d="100"/>
          <a:sy n="64" d="100"/>
        </p:scale>
        <p:origin x="-16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130" y="-78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225" cy="495013"/>
          </a:xfrm>
          <a:prstGeom prst="rect">
            <a:avLst/>
          </a:prstGeom>
        </p:spPr>
        <p:txBody>
          <a:bodyPr vert="horz" lIns="62655" tIns="31327" rIns="62655" bIns="31327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461" y="0"/>
            <a:ext cx="2919225" cy="495013"/>
          </a:xfrm>
          <a:prstGeom prst="rect">
            <a:avLst/>
          </a:prstGeom>
        </p:spPr>
        <p:txBody>
          <a:bodyPr vert="horz" lIns="62655" tIns="31327" rIns="62655" bIns="31327" rtlCol="0"/>
          <a:lstStyle>
            <a:lvl1pPr algn="r">
              <a:defRPr sz="800"/>
            </a:lvl1pPr>
          </a:lstStyle>
          <a:p>
            <a:fld id="{46CEBD0E-1F87-894D-8038-B0BA33CAA26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55" tIns="31327" rIns="62655" bIns="313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54" y="4748622"/>
            <a:ext cx="5389256" cy="3884539"/>
          </a:xfrm>
          <a:prstGeom prst="rect">
            <a:avLst/>
          </a:prstGeom>
        </p:spPr>
        <p:txBody>
          <a:bodyPr vert="horz" lIns="62655" tIns="31327" rIns="62655" bIns="313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300"/>
            <a:ext cx="2919225" cy="495013"/>
          </a:xfrm>
          <a:prstGeom prst="rect">
            <a:avLst/>
          </a:prstGeom>
        </p:spPr>
        <p:txBody>
          <a:bodyPr vert="horz" lIns="62655" tIns="31327" rIns="62655" bIns="31327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461" y="9371300"/>
            <a:ext cx="2919225" cy="495013"/>
          </a:xfrm>
          <a:prstGeom prst="rect">
            <a:avLst/>
          </a:prstGeom>
        </p:spPr>
        <p:txBody>
          <a:bodyPr vert="horz" lIns="62655" tIns="31327" rIns="62655" bIns="31327" rtlCol="0" anchor="b"/>
          <a:lstStyle>
            <a:lvl1pPr algn="r">
              <a:defRPr sz="800"/>
            </a:lvl1pPr>
          </a:lstStyle>
          <a:p>
            <a:fld id="{C94BFEC5-D73E-E147-B9F3-DAA8203A2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22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FEC5-D73E-E147-B9F3-DAA8203A2E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7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FEC5-D73E-E147-B9F3-DAA8203A2E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42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FEC5-D73E-E147-B9F3-DAA8203A2E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25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72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8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8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0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49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9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2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7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3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19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8E6C-F554-40B2-8E70-AA4498257653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6708-6A77-4DF3-A025-D1F2F12E3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02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tif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964" y="404664"/>
            <a:ext cx="2232487" cy="511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392" y="1152329"/>
            <a:ext cx="7920880" cy="3901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cs typeface="Arial" panose="020B0604020202020204" pitchFamily="34" charset="0"/>
              </a:rPr>
              <a:t>Рекультивация полигона ТКО «Семенково»</a:t>
            </a: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A82B3F-67D5-3A41-BAA6-F03F242FB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92191" y="401110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6335F8-58F1-5F4C-89BC-5E5C1FDC10EA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611558" y="6165304"/>
            <a:ext cx="7920882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МО 2020</a:t>
            </a:r>
          </a:p>
          <a:p>
            <a:pPr marL="0" indent="0" algn="ctr">
              <a:buNone/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392" y="5465452"/>
            <a:ext cx="762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Arial" panose="020B0604020202020204" pitchFamily="34" charset="0"/>
              </a:rPr>
              <a:t>Заказчик: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Администрация городского округа </a:t>
            </a:r>
            <a:r>
              <a:rPr lang="ru-RU" sz="1400" dirty="0"/>
              <a:t>Серебряные Пруды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 Московской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06F0A8-AC2A-EA49-8261-86B44B51E870}"/>
              </a:ext>
            </a:extLst>
          </p:cNvPr>
          <p:cNvSpPr txBox="1"/>
          <p:nvPr/>
        </p:nvSpPr>
        <p:spPr>
          <a:xfrm>
            <a:off x="1403648" y="15846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  <a:cs typeface="Arial" panose="020B0604020202020204" pitchFamily="34" charset="0"/>
              </a:rPr>
              <a:t>по адресу: </a:t>
            </a:r>
            <a:r>
              <a:rPr lang="ru-RU" sz="1400" dirty="0"/>
              <a:t>Московская область, Серебряно-Прудский район, р.п. Серебряные Пруды, д. Семенково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80810-7331-F54A-AD04-76B8E0D8D7F4}"/>
              </a:ext>
            </a:extLst>
          </p:cNvPr>
          <p:cNvSpPr txBox="1"/>
          <p:nvPr/>
        </p:nvSpPr>
        <p:spPr>
          <a:xfrm>
            <a:off x="609392" y="5739237"/>
            <a:ext cx="76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Проектировщик:</a:t>
            </a:r>
            <a:r>
              <a:rPr lang="ru-RU" sz="1400" dirty="0">
                <a:cs typeface="Arial" panose="020B0604020202020204" pitchFamily="34" charset="0"/>
              </a:rPr>
              <a:t> ООО «Стройинжсервис-2»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B70AEA-68C7-7247-9F8A-EE596C460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849" y="2181337"/>
            <a:ext cx="5258309" cy="29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4" r="43835"/>
          <a:stretch/>
        </p:blipFill>
        <p:spPr bwMode="auto">
          <a:xfrm>
            <a:off x="4894347" y="1196752"/>
            <a:ext cx="3703126" cy="49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Система отведения свалочного газа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3DCEE87-9DEE-3F42-89EB-4263493A7669}"/>
              </a:ext>
            </a:extLst>
          </p:cNvPr>
          <p:cNvSpPr/>
          <p:nvPr/>
        </p:nvSpPr>
        <p:spPr>
          <a:xfrm>
            <a:off x="608573" y="1234787"/>
            <a:ext cx="3819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Полигон эксплуатировался с 1973 по 2015 год.</a:t>
            </a:r>
          </a:p>
          <a:p>
            <a:pPr algn="just"/>
            <a:endParaRPr lang="ru-RU" sz="1400" dirty="0"/>
          </a:p>
          <a:p>
            <a:r>
              <a:rPr lang="ru-RU" sz="1400" dirty="0"/>
              <a:t>Результатами газо-химических исследований определена скорость образования биогаза - менее 0,1 м3/час.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45B9CC6-7DCD-734A-A172-E0BE2C591600}"/>
              </a:ext>
            </a:extLst>
          </p:cNvPr>
          <p:cNvSpPr/>
          <p:nvPr/>
        </p:nvSpPr>
        <p:spPr>
          <a:xfrm>
            <a:off x="608573" y="2492896"/>
            <a:ext cx="3819411" cy="296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Данные инженерных изысканий и расчеты предполагают устройство пассивной системы сбора биогаза, представляющей собой оборудованные газосборные скважины,  равномерно расположенные на теле полигона.</a:t>
            </a:r>
          </a:p>
          <a:p>
            <a:endParaRPr lang="ru-RU" sz="1400" dirty="0"/>
          </a:p>
          <a:p>
            <a:r>
              <a:rPr lang="ru-RU" sz="1400" dirty="0"/>
              <a:t>Для предотвращения повреждений от просадок, предусмотрено устройство компенсаторов.</a:t>
            </a:r>
          </a:p>
          <a:p>
            <a:endParaRPr lang="ru-RU" sz="1400" dirty="0"/>
          </a:p>
          <a:p>
            <a:r>
              <a:rPr lang="ru-RU" sz="1400" dirty="0"/>
              <a:t>Каждая скважина будет оборудована установкой для фильтрации биогаза.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526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Фотофиксация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3999" y="1284754"/>
            <a:ext cx="8036462" cy="45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56061E-5ED5-8C4C-ADFB-4BDF09204755}"/>
              </a:ext>
            </a:extLst>
          </p:cNvPr>
          <p:cNvSpPr txBox="1"/>
          <p:nvPr/>
        </p:nvSpPr>
        <p:spPr>
          <a:xfrm>
            <a:off x="611559" y="579913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Вид с северной стороны</a:t>
            </a:r>
          </a:p>
        </p:txBody>
      </p:sp>
    </p:spTree>
    <p:extLst>
      <p:ext uri="{BB962C8B-B14F-4D97-AF65-F5344CB8AC3E}">
        <p14:creationId xmlns:p14="http://schemas.microsoft.com/office/powerpoint/2010/main" xmlns="" val="23938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Фотофиксация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3999" y="1340769"/>
            <a:ext cx="8036462" cy="45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D0C937-A49B-ED4B-8C32-3998ED72523A}"/>
              </a:ext>
            </a:extLst>
          </p:cNvPr>
          <p:cNvSpPr txBox="1"/>
          <p:nvPr/>
        </p:nvSpPr>
        <p:spPr>
          <a:xfrm>
            <a:off x="611560" y="587832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Вид с южной стороны</a:t>
            </a:r>
          </a:p>
        </p:txBody>
      </p:sp>
    </p:spTree>
    <p:extLst>
      <p:ext uri="{BB962C8B-B14F-4D97-AF65-F5344CB8AC3E}">
        <p14:creationId xmlns:p14="http://schemas.microsoft.com/office/powerpoint/2010/main" xmlns="" val="400226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Фотофиксация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59" y="1367521"/>
            <a:ext cx="7988901" cy="44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6BFFF-A6F8-6940-BCE7-080257CD6D3B}"/>
              </a:ext>
            </a:extLst>
          </p:cNvPr>
          <p:cNvSpPr txBox="1"/>
          <p:nvPr/>
        </p:nvSpPr>
        <p:spPr>
          <a:xfrm>
            <a:off x="594497" y="586127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Вид с западной стороны</a:t>
            </a:r>
          </a:p>
        </p:txBody>
      </p:sp>
    </p:spTree>
    <p:extLst>
      <p:ext uri="{BB962C8B-B14F-4D97-AF65-F5344CB8AC3E}">
        <p14:creationId xmlns:p14="http://schemas.microsoft.com/office/powerpoint/2010/main" xmlns="" val="401949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Фотофиксация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59" y="1367521"/>
            <a:ext cx="7988901" cy="44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8FB52F-8363-574B-8240-56492C31689A}"/>
              </a:ext>
            </a:extLst>
          </p:cNvPr>
          <p:cNvSpPr txBox="1"/>
          <p:nvPr/>
        </p:nvSpPr>
        <p:spPr>
          <a:xfrm>
            <a:off x="611560" y="586127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Вид с восточной стороны</a:t>
            </a:r>
          </a:p>
        </p:txBody>
      </p:sp>
    </p:spTree>
    <p:extLst>
      <p:ext uri="{BB962C8B-B14F-4D97-AF65-F5344CB8AC3E}">
        <p14:creationId xmlns:p14="http://schemas.microsoft.com/office/powerpoint/2010/main" xmlns="" val="279956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7784A0AF-21E4-CB4A-B6A5-458130AB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54" b="7684"/>
          <a:stretch/>
        </p:blipFill>
        <p:spPr bwMode="auto">
          <a:xfrm>
            <a:off x="626346" y="1268763"/>
            <a:ext cx="4390623" cy="50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34461" y="362097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07719" y="4423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Ситуационный план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35EA1D65-311F-5F4D-9DE7-7149FB2B4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540" y="1196752"/>
            <a:ext cx="32929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>
              <a:spcBef>
                <a:spcPts val="0"/>
              </a:spcBef>
            </a:pPr>
            <a:r>
              <a:rPr lang="ru-RU" sz="1400" dirty="0">
                <a:latin typeface="+mn-lt"/>
              </a:rPr>
              <a:t>Полигон ТКО «Семенково» расположен в Серебряно-Прудский районе, р.п. Серебряные Пруды, д. </a:t>
            </a:r>
            <a:r>
              <a:rPr lang="ru-RU" sz="1400" dirty="0" err="1">
                <a:latin typeface="+mn-lt"/>
              </a:rPr>
              <a:t>Семенково</a:t>
            </a:r>
            <a:endParaRPr lang="ru-RU" sz="1400" dirty="0">
              <a:latin typeface="+mn-lt"/>
            </a:endParaRPr>
          </a:p>
          <a:p>
            <a:pPr indent="0">
              <a:spcBef>
                <a:spcPts val="0"/>
              </a:spcBef>
            </a:pPr>
            <a:endParaRPr lang="ru-RU" sz="1400" dirty="0">
              <a:latin typeface="+mn-lt"/>
            </a:endParaRP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+mn-lt"/>
              </a:rPr>
              <a:t>Деятельность полигона осуществлялась с 1973 по 2015 год. </a:t>
            </a:r>
          </a:p>
          <a:p>
            <a:pPr indent="0">
              <a:spcBef>
                <a:spcPts val="0"/>
              </a:spcBef>
            </a:pPr>
            <a:endParaRPr lang="ru-RU" sz="1400" dirty="0">
              <a:latin typeface="+mn-lt"/>
            </a:endParaRP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+mj-lt"/>
              </a:rPr>
              <a:t>Землеотвод представлен в виде участка площадью 3,3 га с кадастровым номером 50:39:0040106:2</a:t>
            </a:r>
          </a:p>
          <a:p>
            <a:pPr indent="0" algn="just">
              <a:spcBef>
                <a:spcPts val="0"/>
              </a:spcBef>
            </a:pPr>
            <a:endParaRPr lang="ru-RU" sz="1400" dirty="0">
              <a:latin typeface="+mj-lt"/>
            </a:endParaRP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+mj-lt"/>
              </a:rPr>
              <a:t>Согласно представленному ГПЗУ часть земельного участка попадает в придорожную полосу автодороги Зарайск – Серебряные пруды.</a:t>
            </a:r>
          </a:p>
          <a:p>
            <a:pPr indent="0">
              <a:spcBef>
                <a:spcPts val="0"/>
              </a:spcBef>
            </a:pPr>
            <a:endParaRPr lang="ru-RU" sz="1400" dirty="0">
              <a:latin typeface="+mj-lt"/>
            </a:endParaRP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+mn-lt"/>
              </a:rPr>
              <a:t>В основании полигона залегают грунты с достаточными водоупорными свойствами</a:t>
            </a:r>
          </a:p>
          <a:p>
            <a:pPr indent="0">
              <a:spcBef>
                <a:spcPts val="0"/>
              </a:spcBef>
            </a:pPr>
            <a:endParaRPr lang="ru-RU" sz="1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1959481" y="3188295"/>
            <a:ext cx="1724351" cy="584775"/>
          </a:xfrm>
          <a:prstGeom prst="rect">
            <a:avLst/>
          </a:prstGeom>
          <a:solidFill>
            <a:srgbClr val="EAEAEA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Полигон ТКО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«Семенково»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5652120" y="5589240"/>
            <a:ext cx="27935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Условные обозначения:</a:t>
            </a:r>
          </a:p>
          <a:p>
            <a:pPr indent="447675" algn="ctr"/>
            <a:r>
              <a:rPr lang="ru-RU" sz="1400" dirty="0"/>
              <a:t>Граница земельного участка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580112" y="5949280"/>
            <a:ext cx="43588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494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Технико-экономические показатели (существующие)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2902702"/>
            <a:ext cx="8136904" cy="34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89C6F0A-C3CB-4640-A067-14BEDEAF7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7913904"/>
              </p:ext>
            </p:extLst>
          </p:nvPr>
        </p:nvGraphicFramePr>
        <p:xfrm>
          <a:off x="611559" y="1145310"/>
          <a:ext cx="7988901" cy="134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831">
                  <a:extLst>
                    <a:ext uri="{9D8B030D-6E8A-4147-A177-3AD203B41FA5}">
                      <a16:colId xmlns:a16="http://schemas.microsoft.com/office/drawing/2014/main" xmlns="" val="2950837998"/>
                    </a:ext>
                  </a:extLst>
                </a:gridCol>
                <a:gridCol w="2439070">
                  <a:extLst>
                    <a:ext uri="{9D8B030D-6E8A-4147-A177-3AD203B41FA5}">
                      <a16:colId xmlns:a16="http://schemas.microsoft.com/office/drawing/2014/main" xmlns="" val="1752605096"/>
                    </a:ext>
                  </a:extLst>
                </a:gridCol>
              </a:tblGrid>
              <a:tr h="474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накопленных отходов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101,6 тыс. м3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7779262"/>
                  </a:ext>
                </a:extLst>
              </a:tr>
              <a:tr h="437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+mn-lt"/>
                        </a:rPr>
                        <a:t>Общая площадь участка полигона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+mn-lt"/>
                        </a:rPr>
                        <a:t>3,3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4649"/>
                  </a:ext>
                </a:extLst>
              </a:tr>
              <a:tr h="437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занимаемая отходами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+mn-lt"/>
                        </a:rPr>
                        <a:t>4,99 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024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Вариантные проработки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F89C6F0A-C3CB-4640-A067-14BEDEAF7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8574212"/>
              </p:ext>
            </p:extLst>
          </p:nvPr>
        </p:nvGraphicFramePr>
        <p:xfrm>
          <a:off x="611561" y="1945352"/>
          <a:ext cx="79889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12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Вариант 1. Минимальное перемещение отходов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Формирование проектного тела полигона с откосами 1:5 на всей площади земельного участка.</a:t>
                      </a:r>
                      <a:r>
                        <a:rPr lang="ru-RU" sz="1400" baseline="0" dirty="0"/>
                        <a:t> Данный вариант предусматривает минимальное перемещение отходов с одной стороны и неэффективное использование территории – с другой</a:t>
                      </a: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7779262"/>
                  </a:ext>
                </a:extLst>
              </a:tr>
              <a:tr h="222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4649"/>
                  </a:ext>
                </a:extLst>
              </a:tr>
              <a:tr h="246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Вариант 2. Освобождение от ТКО зоны существующей автодороги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3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</a:rPr>
                        <a:t>В этом варианте предусмотрено освобождение от ТКО зоны существующей автодороги Зарайск – Серебряные пруды (зона указана на ГПЗУ, но не накладывает ограничений). Свалочное тело формируется с уклонами 1:3 традиционными методами. При большем перемещении ТКО уменьшается площадь защитного экрана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0737221"/>
                  </a:ext>
                </a:extLst>
              </a:tr>
              <a:tr h="2463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Вариант 3. Компактное размещение ТКО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214509"/>
                  </a:ext>
                </a:extLst>
              </a:tr>
              <a:tr h="2463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</a:rPr>
                        <a:t>Формирование проектного тела на части земельного участка (≈ 1/2). Такое компактное размещение отходов потребует строительство армогрунтовой стены по периметру формируемого тела ТКО. Данный вариант, несмотря на эффективное использование территории, будет наиболее дорогостоящим в реализации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919679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048C1B5-57C9-E84D-AB34-5E342138D915}"/>
              </a:ext>
            </a:extLst>
          </p:cNvPr>
          <p:cNvSpPr/>
          <p:nvPr/>
        </p:nvSpPr>
        <p:spPr>
          <a:xfrm>
            <a:off x="644921" y="1124744"/>
            <a:ext cx="7988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соответствие с</a:t>
            </a:r>
            <a:r>
              <a:rPr lang="ru-RU" sz="1400" b="1" dirty="0"/>
              <a:t> </a:t>
            </a:r>
            <a:r>
              <a:rPr lang="ru-RU" sz="1400" dirty="0"/>
              <a:t>Техническим заданием разработаны варианты схемы планировочной организации земельного участка:</a:t>
            </a:r>
          </a:p>
        </p:txBody>
      </p:sp>
    </p:spTree>
    <p:extLst>
      <p:ext uri="{BB962C8B-B14F-4D97-AF65-F5344CB8AC3E}">
        <p14:creationId xmlns:p14="http://schemas.microsoft.com/office/powerpoint/2010/main" xmlns="" val="171986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52EB99F-4A34-F748-9E7D-01890187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8497" y="1165396"/>
            <a:ext cx="279889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D52EB99F-4A34-F748-9E7D-01890187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6565" y="1165397"/>
            <a:ext cx="2798890" cy="3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52EB99F-4A34-F748-9E7D-01890187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05455" y="1139434"/>
            <a:ext cx="2798890" cy="3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Схемы планировочной организации земельного участка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00D47039-D908-6844-B2C4-1BE4A6B8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955620"/>
              </p:ext>
            </p:extLst>
          </p:nvPr>
        </p:nvGraphicFramePr>
        <p:xfrm>
          <a:off x="611560" y="1040437"/>
          <a:ext cx="7988901" cy="36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97">
                  <a:extLst>
                    <a:ext uri="{9D8B030D-6E8A-4147-A177-3AD203B41FA5}">
                      <a16:colId xmlns:a16="http://schemas.microsoft.com/office/drawing/2014/main" xmlns="" val="1752605096"/>
                    </a:ext>
                  </a:extLst>
                </a:gridCol>
                <a:gridCol w="2596488">
                  <a:extLst>
                    <a:ext uri="{9D8B030D-6E8A-4147-A177-3AD203B41FA5}">
                      <a16:colId xmlns:a16="http://schemas.microsoft.com/office/drawing/2014/main" xmlns="" val="2959025770"/>
                    </a:ext>
                  </a:extLst>
                </a:gridCol>
                <a:gridCol w="2732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5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Вариант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Вариант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Вариант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122425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4941168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 Условные обозначения:</a:t>
            </a:r>
          </a:p>
          <a:p>
            <a:endParaRPr lang="ru-RU" sz="1200" dirty="0"/>
          </a:p>
          <a:p>
            <a:r>
              <a:rPr lang="ru-RU" sz="1200" dirty="0"/>
              <a:t>Граница земельного участка</a:t>
            </a:r>
          </a:p>
          <a:p>
            <a:r>
              <a:rPr lang="ru-RU" sz="1200" dirty="0"/>
              <a:t>Ограждение территории полигона</a:t>
            </a:r>
          </a:p>
          <a:p>
            <a:r>
              <a:rPr lang="ru-RU" sz="1200" dirty="0"/>
              <a:t>Дорога и площадка из ж/б плит</a:t>
            </a:r>
          </a:p>
          <a:p>
            <a:r>
              <a:rPr lang="ru-RU" sz="1200" dirty="0"/>
              <a:t>Дренаж фильтрата</a:t>
            </a:r>
          </a:p>
          <a:p>
            <a:r>
              <a:rPr lang="ru-RU" sz="1200" dirty="0"/>
              <a:t>Границы охранных зон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1258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/>
          </a:p>
          <a:p>
            <a:r>
              <a:rPr lang="ru-RU" sz="1200" dirty="0"/>
              <a:t>Зона придорожной полосы автомобильной дороги </a:t>
            </a:r>
          </a:p>
          <a:p>
            <a:r>
              <a:rPr lang="ru-RU" sz="1200" dirty="0"/>
              <a:t>"Зарайск"- "</a:t>
            </a:r>
            <a:r>
              <a:rPr lang="ru-RU" sz="1200" dirty="0" err="1"/>
              <a:t>Серебрянные</a:t>
            </a:r>
            <a:r>
              <a:rPr lang="ru-RU" sz="1200" dirty="0"/>
              <a:t> пруды«.</a:t>
            </a:r>
          </a:p>
          <a:p>
            <a:r>
              <a:rPr lang="ru-RU" sz="1200" dirty="0"/>
              <a:t>Охранная зона инженерных сетей (ЛЭП).</a:t>
            </a:r>
          </a:p>
          <a:p>
            <a:r>
              <a:rPr lang="ru-RU" sz="1200" dirty="0"/>
              <a:t>Граница зон в пределах которых разрешается возведение </a:t>
            </a:r>
          </a:p>
          <a:p>
            <a:r>
              <a:rPr lang="ru-RU" sz="1200" dirty="0"/>
              <a:t>объектов капитального строительства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54510"/>
            <a:ext cx="792088" cy="88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891" y="5402991"/>
            <a:ext cx="675157" cy="78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65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Сравнительные показатели вариантов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F89C6F0A-C3CB-4640-A067-14BEDEAF7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844121"/>
              </p:ext>
            </p:extLst>
          </p:nvPr>
        </p:nvGraphicFramePr>
        <p:xfrm>
          <a:off x="611560" y="1268760"/>
          <a:ext cx="7988899" cy="484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95083799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7526050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959025770"/>
                    </a:ext>
                  </a:extLst>
                </a:gridCol>
                <a:gridCol w="1724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Вариант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Вариант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Вариант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1224253"/>
                  </a:ext>
                </a:extLst>
              </a:tr>
              <a:tr h="368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Земельный участок полигона (кадастр)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3,3 га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</a:rPr>
                        <a:t>3,3 га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3,3 га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7779262"/>
                  </a:ext>
                </a:extLst>
              </a:tr>
              <a:tr h="368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Площадь полигона в новых границах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3,3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2,8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1,53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Заложение откосов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1:5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1:3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1:3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4649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Защитный экран полигона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3,1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2,6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га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0,92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/>
                        <a:t>Подпорная </a:t>
                      </a:r>
                      <a:r>
                        <a:rPr lang="ru-RU" sz="1200" i="0" dirty="0" err="1"/>
                        <a:t>армогрунтовая</a:t>
                      </a:r>
                      <a:r>
                        <a:rPr lang="ru-RU" sz="1200" i="0" dirty="0"/>
                        <a:t> стена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373 </a:t>
                      </a:r>
                      <a:r>
                        <a:rPr lang="ru-RU" sz="1200" b="0" dirty="0" err="1"/>
                        <a:t>п.м</a:t>
                      </a:r>
                      <a:r>
                        <a:rPr lang="ru-RU" sz="1200" b="0" dirty="0"/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i="0" dirty="0"/>
                        <a:t>Технологические дороги и площадки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3,7 тыс. м2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3,5 тыс. м2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3,1 тыс. м2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5254027"/>
                  </a:ext>
                </a:extLst>
              </a:tr>
              <a:tr h="37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Минимальное перемещение ТКО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Простота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Освобождение зоны автодороги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Более эффективное использование территории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Максимально эффективное использование территории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56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</a:rPr>
                        <a:t>Недостатки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Неэффективное использование территории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Большее перемещение ТКО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Максимальное перемещение ТКО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Более сложная реализация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Наибольшая стоимость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7818"/>
                  </a:ext>
                </a:extLst>
              </a:tr>
              <a:tr h="40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dirty="0"/>
                        <a:t>Ориентировочная стоимость реализации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265 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265 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450 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883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930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Изоляция подземной части полигона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5F6A1-BC01-6149-9F37-8F97CE78E243}"/>
              </a:ext>
            </a:extLst>
          </p:cNvPr>
          <p:cNvSpPr txBox="1"/>
          <p:nvPr/>
        </p:nvSpPr>
        <p:spPr>
          <a:xfrm>
            <a:off x="611559" y="1282261"/>
            <a:ext cx="7988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результате проведенных инженерно-геологических изысканий определено, что в основании полигона залегают грунты с достаточными водоупорными свойствами, что позволяет не предусматривать противофильтрационных завес или иных специальных инженерных решений по дополнительной изоляции подземной части полигона.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987240-B177-454A-B03E-1C29EA6EB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01" b="30050"/>
          <a:stretch/>
        </p:blipFill>
        <p:spPr>
          <a:xfrm>
            <a:off x="574255" y="2276872"/>
            <a:ext cx="81907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2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87" r="3448"/>
          <a:stretch/>
        </p:blipFill>
        <p:spPr bwMode="auto">
          <a:xfrm>
            <a:off x="467544" y="3740693"/>
            <a:ext cx="3922631" cy="26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Конструкция защитного экрана поверхности тела полигона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5525129-1E96-7645-98F8-ADA856DB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9751097"/>
              </p:ext>
            </p:extLst>
          </p:nvPr>
        </p:nvGraphicFramePr>
        <p:xfrm>
          <a:off x="899593" y="1221398"/>
          <a:ext cx="7416824" cy="251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802">
                  <a:extLst>
                    <a:ext uri="{9D8B030D-6E8A-4147-A177-3AD203B41FA5}">
                      <a16:colId xmlns:a16="http://schemas.microsoft.com/office/drawing/2014/main" xmlns="" val="2950837998"/>
                    </a:ext>
                  </a:extLst>
                </a:gridCol>
                <a:gridCol w="4024022">
                  <a:extLst>
                    <a:ext uri="{9D8B030D-6E8A-4147-A177-3AD203B41FA5}">
                      <a16:colId xmlns:a16="http://schemas.microsoft.com/office/drawing/2014/main" xmlns="" val="1752605096"/>
                    </a:ext>
                  </a:extLst>
                </a:gridCol>
              </a:tblGrid>
              <a:tr h="279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 (сверху вниз)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1224253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Растительный грунт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Для посева трав на поверхности полигона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347811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Противоэрозионный материал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Предотвращает склоны от эрозионных процессов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7779262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Рекультивационный слой (грунт глинистый)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Потенциально плодородный слой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4649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Дренажный композитный материал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Дренаж поверхностного стока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Геомембрана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Синтетическая гидроизоляция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i="0" dirty="0"/>
                        <a:t>Бентонитовый мат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/>
                        <a:t>Минеральная гидроизоляция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5254027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i="0" dirty="0"/>
                        <a:t>Дренажный композитный материал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Дренаж биогаза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0564086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i="0" dirty="0"/>
                        <a:t>Выравнивающий слой из глинистого грунта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Для выравнивания поверхности ТКО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3946189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55DCBC4-10C7-D54C-A3B8-29CFE194FBF8}"/>
              </a:ext>
            </a:extLst>
          </p:cNvPr>
          <p:cNvCxnSpPr>
            <a:cxnSpLocks/>
          </p:cNvCxnSpPr>
          <p:nvPr/>
        </p:nvCxnSpPr>
        <p:spPr>
          <a:xfrm>
            <a:off x="899593" y="1484784"/>
            <a:ext cx="0" cy="4608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3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3BDB62-FF6A-0940-A4C4-D37806B6E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8641" y="365081"/>
            <a:ext cx="401820" cy="45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6AFAE7-E172-B946-8912-C4BBC63B208F}"/>
              </a:ext>
            </a:extLst>
          </p:cNvPr>
          <p:cNvCxnSpPr>
            <a:cxnSpLocks/>
          </p:cNvCxnSpPr>
          <p:nvPr/>
        </p:nvCxnSpPr>
        <p:spPr>
          <a:xfrm>
            <a:off x="611560" y="980728"/>
            <a:ext cx="7988901" cy="0"/>
          </a:xfrm>
          <a:prstGeom prst="line">
            <a:avLst/>
          </a:prstGeom>
          <a:ln w="25400">
            <a:solidFill>
              <a:srgbClr val="59956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73186-D44B-0B4A-921F-F64F65DDE9B7}"/>
              </a:ext>
            </a:extLst>
          </p:cNvPr>
          <p:cNvSpPr txBox="1"/>
          <p:nvPr/>
        </p:nvSpPr>
        <p:spPr>
          <a:xfrm>
            <a:off x="611560" y="4415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99568"/>
                </a:solidFill>
              </a:rPr>
              <a:t>Система сбора фильтрата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249737-5457-034F-A04F-95D85BE843F0}"/>
              </a:ext>
            </a:extLst>
          </p:cNvPr>
          <p:cNvSpPr txBox="1"/>
          <p:nvPr/>
        </p:nvSpPr>
        <p:spPr>
          <a:xfrm>
            <a:off x="611560" y="1250176"/>
            <a:ext cx="7988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Предусмотрено устройство по периметру полигона системы кольцевого дренажа со сбором фильтрата в аккумулирующую емкость, с дальнейшим вывозом по мере накопления  на специализированные очистные сооружения.</a:t>
            </a:r>
          </a:p>
        </p:txBody>
      </p:sp>
      <p:pic>
        <p:nvPicPr>
          <p:cNvPr id="16" name="Рисунок 15" descr="Изображение выглядит как стол, сидит, внутренний, проду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66BCE10-D2B3-874D-BEC7-C3DA1E173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17" y="3030838"/>
            <a:ext cx="3096344" cy="2582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FB1ADD-6050-B249-8714-ED2A46441E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0965" y="3138850"/>
            <a:ext cx="3958458" cy="23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574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692</Words>
  <Application>Microsoft Office PowerPoint</Application>
  <PresentationFormat>Экран (4:3)</PresentationFormat>
  <Paragraphs>140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Рекультивация полигона ТКО «Семенково»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Рекультивация полигона ТКО «Аннино» по адресу:  РФ, Московская область, Рузский район, сельское  поселение Аннино (кад.: 50:19:0050304:49)</dc:title>
  <dc:creator>admin</dc:creator>
  <cp:lastModifiedBy>Свети</cp:lastModifiedBy>
  <cp:revision>183</cp:revision>
  <cp:lastPrinted>2020-05-27T05:46:25Z</cp:lastPrinted>
  <dcterms:created xsi:type="dcterms:W3CDTF">2019-02-26T08:42:59Z</dcterms:created>
  <dcterms:modified xsi:type="dcterms:W3CDTF">2020-05-27T08:41:48Z</dcterms:modified>
</cp:coreProperties>
</file>